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7" r:id="rId19"/>
    <p:sldId id="278" r:id="rId20"/>
    <p:sldId id="279" r:id="rId21"/>
    <p:sldId id="281" r:id="rId22"/>
    <p:sldId id="282" r:id="rId23"/>
    <p:sldId id="273" r:id="rId24"/>
    <p:sldId id="274" r:id="rId25"/>
    <p:sldId id="275" r:id="rId26"/>
    <p:sldId id="280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A6"/>
    <a:srgbClr val="F07877"/>
    <a:srgbClr val="112E4C"/>
    <a:srgbClr val="605AD6"/>
    <a:srgbClr val="547BFE"/>
    <a:srgbClr val="5873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75" y="1506415"/>
            <a:ext cx="6894576" cy="1772603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chemeClr val="bg1"/>
                </a:solidFill>
                <a:latin typeface="+mn-lt"/>
              </a:rPr>
              <a:t>Университетский </a:t>
            </a:r>
            <a:br>
              <a:rPr lang="ru-RU" sz="6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6600" b="1" dirty="0" smtClean="0">
                <a:solidFill>
                  <a:schemeClr val="bg1"/>
                </a:solidFill>
                <a:latin typeface="+mn-lt"/>
              </a:rPr>
              <a:t>колледж</a:t>
            </a:r>
            <a:br>
              <a:rPr lang="ru-RU" sz="6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6600" b="1" dirty="0" smtClean="0">
                <a:solidFill>
                  <a:schemeClr val="bg1"/>
                </a:solidFill>
                <a:latin typeface="+mn-lt"/>
              </a:rPr>
              <a:t>ВоГУ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368" y="2322576"/>
            <a:ext cx="6669024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225046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7716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Право и организация социального обеспечения 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51792" y="128821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Основной обязанностью юриста в сфере социального обеспечения населения является </a:t>
            </a:r>
          </a:p>
          <a:p>
            <a:pPr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осуществление приема граждан по вопросам пенсионного обеспечения и социальной защиты </a:t>
            </a: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416" y="3319849"/>
            <a:ext cx="4757609" cy="3406772"/>
          </a:xfrm>
          <a:prstGeom prst="rect">
            <a:avLst/>
          </a:prstGeom>
        </p:spPr>
      </p:pic>
      <p:pic>
        <p:nvPicPr>
          <p:cNvPr id="8" name="Рисунок 7" descr="Лог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235" y="4650514"/>
            <a:ext cx="2048695" cy="20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7716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Право и судебное администрирование 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51792" y="1288218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Для успешного выполнения профессиональных обязанностей специалист по судебному администрированию должен в совершенстве овладеть юридическими знаниями и навыками практической работы. Это достигается путём изучения комплекса специальных наук о праве и практикой в суде.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4950" y="3964535"/>
            <a:ext cx="4089511" cy="2893465"/>
          </a:xfrm>
          <a:prstGeom prst="rect">
            <a:avLst/>
          </a:prstGeom>
        </p:spPr>
      </p:pic>
      <p:pic>
        <p:nvPicPr>
          <p:cNvPr id="8" name="Рисунок 7" descr="Лог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235" y="4650514"/>
            <a:ext cx="2048695" cy="20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7716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Физическая культура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51792" y="1288218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Ты можешь стать важной частью спорта! Именно в университете есть все для полноценной спортивной жизни! Именно здесь есть уникальная специальность, где все твои начинания проявятся в дальнейших победах! Именно здесь ты достигнешь результатов! Именно здесь сформируешь свою силу, волю и дух!</a:t>
            </a: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7379" y="3675365"/>
            <a:ext cx="4298403" cy="3040088"/>
          </a:xfrm>
          <a:prstGeom prst="rect">
            <a:avLst/>
          </a:prstGeom>
        </p:spPr>
      </p:pic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421" y="4818994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Специальности </a:t>
            </a:r>
            <a:b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университетского колледжа ВоГУ</a:t>
            </a:r>
            <a:endParaRPr lang="ru-RU" alt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92DC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ЗАОЧНАЯ ФОРМА ОБУЧЕНИЯ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9903" y="1789386"/>
            <a:ext cx="8734097" cy="4642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12800" dirty="0" smtClean="0">
                <a:solidFill>
                  <a:srgbClr val="0070C0"/>
                </a:solidFill>
                <a:cs typeface="Arial" pitchFamily="34" charset="0"/>
              </a:rPr>
              <a:t>15.02.12 Монтаж, техническое обслуживание и ремонт промышленного оборудования (по отраслям)</a:t>
            </a:r>
          </a:p>
          <a:p>
            <a:pPr>
              <a:lnSpc>
                <a:spcPct val="120000"/>
              </a:lnSpc>
            </a:pPr>
            <a:r>
              <a:rPr lang="ru-RU" altLang="ru-RU" sz="12800" dirty="0" smtClean="0">
                <a:solidFill>
                  <a:srgbClr val="0070C0"/>
                </a:solidFill>
                <a:cs typeface="Arial" pitchFamily="34" charset="0"/>
              </a:rPr>
              <a:t>23.02.03 Техническое обслуживание и ремонт автомобильного транспорта</a:t>
            </a:r>
          </a:p>
          <a:p>
            <a:pPr>
              <a:lnSpc>
                <a:spcPct val="120000"/>
              </a:lnSpc>
            </a:pPr>
            <a:r>
              <a:rPr lang="ru-RU" altLang="ru-RU" sz="12800" dirty="0" smtClean="0">
                <a:solidFill>
                  <a:srgbClr val="0070C0"/>
                </a:solidFill>
                <a:cs typeface="Arial" pitchFamily="34" charset="0"/>
              </a:rPr>
              <a:t>38.02.01 Экономика и бухгалтерский учет (по отраслям) </a:t>
            </a:r>
          </a:p>
          <a:p>
            <a:pPr>
              <a:lnSpc>
                <a:spcPct val="120000"/>
              </a:lnSpc>
            </a:pPr>
            <a:r>
              <a:rPr lang="ru-RU" altLang="ru-RU" sz="12800" dirty="0" smtClean="0">
                <a:solidFill>
                  <a:srgbClr val="0070C0"/>
                </a:solidFill>
                <a:cs typeface="Arial" pitchFamily="34" charset="0"/>
              </a:rPr>
              <a:t>40.02.01 Право и организация социального обеспечения </a:t>
            </a:r>
          </a:p>
          <a:p>
            <a:pPr>
              <a:lnSpc>
                <a:spcPct val="120000"/>
              </a:lnSpc>
            </a:pPr>
            <a:r>
              <a:rPr lang="ru-RU" altLang="ru-RU" sz="12800" dirty="0" smtClean="0">
                <a:solidFill>
                  <a:srgbClr val="0070C0"/>
                </a:solidFill>
                <a:cs typeface="Arial" pitchFamily="34" charset="0"/>
              </a:rPr>
              <a:t>49.02.01 Физическая культура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592" y="5507421"/>
            <a:ext cx="1300751" cy="13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-126124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Преимущества получения образования в университетском колледже ВоГУ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62759" y="1484586"/>
            <a:ext cx="8734097" cy="4642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070C0"/>
                </a:solidFill>
                <a:cs typeface="Arial" pitchFamily="34" charset="0"/>
              </a:rPr>
              <a:t>Учебные занятия ведут высококвалифицированные преподаватели колледжа и ВУЗа, а также представители основных работодателей;</a:t>
            </a:r>
          </a:p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  <a:defRPr/>
            </a:pPr>
            <a:r>
              <a:rPr lang="ru-RU" altLang="ru-RU" sz="2000" dirty="0" smtClean="0">
                <a:solidFill>
                  <a:srgbClr val="0070C0"/>
                </a:solidFill>
                <a:cs typeface="Arial" pitchFamily="34" charset="0"/>
              </a:rPr>
              <a:t>В колледже реализуются преемственные образовательные программы среднего профессионального и высшего образования; </a:t>
            </a:r>
          </a:p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Выпускники колледжа могут получить высшее образование по индивидуальному плану с сокращением срока обучения; </a:t>
            </a: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70C0"/>
                </a:solidFill>
                <a:cs typeface="Arial" pitchFamily="34" charset="0"/>
              </a:rPr>
              <a:t>Организованы учебные и производственные практики, в том числе на базовых кафедрах;</a:t>
            </a:r>
          </a:p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70C0"/>
                </a:solidFill>
                <a:cs typeface="Arial" pitchFamily="34" charset="0"/>
              </a:rPr>
              <a:t>Возможность получения дополнительного профессионального образования одновременно с обучением;</a:t>
            </a:r>
          </a:p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70C0"/>
                </a:solidFill>
                <a:cs typeface="Arial" pitchFamily="34" charset="0"/>
              </a:rPr>
              <a:t>Для обучающихся по договорам об оказании платных образовательных услуг предусмотрена гибкая система оплаты;</a:t>
            </a:r>
          </a:p>
          <a:p>
            <a:pPr algn="just">
              <a:lnSpc>
                <a:spcPct val="120000"/>
              </a:lnSpc>
              <a:buClr>
                <a:srgbClr val="0092DC"/>
              </a:buClr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70C0"/>
                </a:solidFill>
                <a:cs typeface="Arial" pitchFamily="34" charset="0"/>
              </a:rPr>
              <a:t>Все иногородние студенты обеспечиваются общежитием.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959" y="5482968"/>
            <a:ext cx="1324302" cy="13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126124"/>
            <a:ext cx="8891752" cy="1061545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Система непрерывного юридического образования в Вологодском государственном университете</a:t>
            </a:r>
          </a:p>
        </p:txBody>
      </p:sp>
      <p:pic>
        <p:nvPicPr>
          <p:cNvPr id="34" name="Рисунок 33" descr="СХ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66" y="1355834"/>
            <a:ext cx="9144000" cy="55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336331"/>
            <a:ext cx="9648497" cy="114300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Количество мест для приема в Университетский колледж ВоГУ в 2020/2021 </a:t>
            </a:r>
            <a:r>
              <a:rPr lang="ru-RU" altLang="ru-RU" sz="32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уч.году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92DC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" y="1261241"/>
          <a:ext cx="9144000" cy="5596759"/>
        </p:xfrm>
        <a:graphic>
          <a:graphicData uri="http://schemas.openxmlformats.org/presentationml/2006/ole">
            <p:oleObj spid="_x0000_s1028" name="Документ" r:id="rId3" imgW="10185138" imgH="720970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Условия приема в университетский колледж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69333" y="1117601"/>
            <a:ext cx="8701398" cy="4810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Прием на обучение в колледж осуществляется на общедоступной основе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(без вступительных испытаний)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Если численность поступающих превышает количество бесплатных мест, прием на обучение в колледж осуществляется на основе результатов освоения поступающими образовательных программ, указанных в представленных документах государственного образца об образовании (конкурс среднего балла аттестата).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Документы для поступления: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Оригинал или ксерокопия документа, удостоверяющего личность, гражданство;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Оригинал или ксерокопия документа государственного образца об образовании и о квалификации;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4 фотографии 3x4 см (матовые с уголком).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 Также вправе предоставить: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Оригинал или ксерокопию документов, подтверждающих результаты индивидуальных достижений;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Оригинал или копию договора о целевом обучении.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Сроки приема документов: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Документы поступающих на обучение в колледж принимаются 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с 01 июня 2020 года.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На очную форму обучения по 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14 августа 2020 года; </a:t>
            </a:r>
          </a:p>
          <a:p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·  На заочную форму обучения по </a:t>
            </a:r>
            <a:r>
              <a:rPr lang="ru-RU" altLang="ru-RU" b="1" dirty="0" smtClean="0">
                <a:solidFill>
                  <a:srgbClr val="0070C0"/>
                </a:solidFill>
                <a:cs typeface="Arial" pitchFamily="34" charset="0"/>
              </a:rPr>
              <a:t>13 ноября 2020 года.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823" y="3945356"/>
            <a:ext cx="1533571" cy="15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Проходные баллы аттестата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17600"/>
            <a:ext cx="9143999" cy="5740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15.02.12 Монтаж, техническое обслуживание и ремонт промышленного оборудования (по отраслям):</a:t>
            </a:r>
          </a:p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cs typeface="Arial" pitchFamily="34" charset="0"/>
              </a:rPr>
              <a:t>3,44 б.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15.02.08 Технология машиностроения:</a:t>
            </a:r>
          </a:p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cs typeface="Arial" pitchFamily="34" charset="0"/>
              </a:rPr>
              <a:t>3,61 б.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23.02.03 Техническое обслуживание и ремонт автомобильного транспорта: </a:t>
            </a:r>
          </a:p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cs typeface="Arial" pitchFamily="34" charset="0"/>
              </a:rPr>
              <a:t>4,0 б.</a:t>
            </a:r>
            <a:endParaRPr lang="ru-RU" altLang="ru-RU" sz="40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09.02.07 Информационные системы и программирование: </a:t>
            </a:r>
          </a:p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cs typeface="Arial" pitchFamily="34" charset="0"/>
              </a:rPr>
              <a:t>4,05 б.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cs typeface="Arial" pitchFamily="34" charset="0"/>
              </a:rPr>
              <a:t>В 2019 г. при расчете среднего балла учитывались ВСЕ дисциплины аттестата</a:t>
            </a:r>
          </a:p>
          <a:p>
            <a:pPr algn="ctr"/>
            <a:endParaRPr lang="ru-RU" altLang="ru-RU" sz="36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823" y="4618018"/>
            <a:ext cx="1533571" cy="15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Стоимость обучения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17600"/>
            <a:ext cx="9143999" cy="5740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15.02.12 Монтаж, техническое обслуживание и ремонт промышленного оборудования (по отраслям):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15.02.08 Технология машиностроения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23.02.03 Техническое обслуживание и ремонт автомобильного транспорта</a:t>
            </a:r>
          </a:p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cs typeface="Arial" pitchFamily="34" charset="0"/>
              </a:rPr>
              <a:t>62590 руб.</a:t>
            </a:r>
            <a:endParaRPr lang="ru-RU" altLang="ru-RU" sz="40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28600" lvl="0" indent="-228600">
              <a:spcBef>
                <a:spcPts val="1000"/>
              </a:spcBef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38.02.04 Коммерция (по отраслям) </a:t>
            </a:r>
          </a:p>
          <a:p>
            <a:pPr marL="228600" lvl="0" indent="-228600">
              <a:spcBef>
                <a:spcPts val="1000"/>
              </a:spcBef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38.02.01 Экономика и бухгалтерский учет (по отраслям) </a:t>
            </a:r>
          </a:p>
          <a:p>
            <a:pPr marL="228600" lvl="0" indent="-228600">
              <a:spcBef>
                <a:spcPts val="1000"/>
              </a:spcBef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40.02.01 Право и организация социального обеспечения </a:t>
            </a:r>
          </a:p>
          <a:p>
            <a:pPr marL="228600" lvl="0" indent="-228600">
              <a:spcBef>
                <a:spcPts val="1000"/>
              </a:spcBef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cs typeface="Arial" pitchFamily="34" charset="0"/>
              </a:rPr>
              <a:t>40.02.03 Право и судебное администрирование </a:t>
            </a:r>
          </a:p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cs typeface="Arial" pitchFamily="34" charset="0"/>
              </a:rPr>
              <a:t>57970 руб.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2168" y="2757687"/>
            <a:ext cx="1533571" cy="15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8836"/>
            <a:ext cx="32320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8836"/>
            <a:ext cx="31153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Вологодский государственный университет</a:t>
            </a:r>
            <a:endParaRPr lang="ru-RU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92DC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Наличие лицензии, государственной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Размеры стипендий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17600"/>
            <a:ext cx="9143999" cy="5740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  <a:cs typeface="Arial" pitchFamily="34" charset="0"/>
              </a:rPr>
              <a:t>Государственная академическая стипендия:</a:t>
            </a: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cs typeface="Arial" pitchFamily="34" charset="0"/>
              </a:rPr>
              <a:t>до 2575 руб.</a:t>
            </a:r>
          </a:p>
          <a:p>
            <a:r>
              <a:rPr lang="ru-RU" altLang="ru-RU" sz="3600" b="1" dirty="0" smtClean="0">
                <a:solidFill>
                  <a:srgbClr val="0070C0"/>
                </a:solidFill>
                <a:cs typeface="Arial" pitchFamily="34" charset="0"/>
              </a:rPr>
              <a:t>Государственная социальная стипендия:</a:t>
            </a: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cs typeface="Arial" pitchFamily="34" charset="0"/>
              </a:rPr>
              <a:t>до 1500 руб.</a:t>
            </a:r>
          </a:p>
          <a:p>
            <a:r>
              <a:rPr lang="ru-RU" altLang="ru-RU" sz="3600" b="1" dirty="0" smtClean="0">
                <a:solidFill>
                  <a:srgbClr val="0070C0"/>
                </a:solidFill>
                <a:cs typeface="Arial" pitchFamily="34" charset="0"/>
              </a:rPr>
              <a:t>Материальная поддержка: </a:t>
            </a: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cs typeface="Arial" pitchFamily="34" charset="0"/>
              </a:rPr>
              <a:t>до 4968 руб.</a:t>
            </a:r>
            <a:endParaRPr lang="ru-RU" altLang="ru-RU" sz="48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altLang="ru-RU" sz="3600" b="1" dirty="0" smtClean="0">
                <a:solidFill>
                  <a:srgbClr val="0070C0"/>
                </a:solidFill>
                <a:cs typeface="Arial" pitchFamily="34" charset="0"/>
              </a:rPr>
              <a:t>Компенсация студенческого</a:t>
            </a:r>
          </a:p>
          <a:p>
            <a:r>
              <a:rPr lang="ru-RU" altLang="ru-RU" sz="3600" b="1" dirty="0" smtClean="0">
                <a:solidFill>
                  <a:srgbClr val="0070C0"/>
                </a:solidFill>
                <a:cs typeface="Arial" pitchFamily="34" charset="0"/>
              </a:rPr>
              <a:t>проездного билета: </a:t>
            </a:r>
          </a:p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cs typeface="Arial" pitchFamily="34" charset="0"/>
              </a:rPr>
              <a:t>850 руб.</a:t>
            </a:r>
          </a:p>
          <a:p>
            <a:pPr algn="ctr"/>
            <a:endParaRPr lang="ru-RU" altLang="ru-RU" sz="36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7339" y="4529243"/>
            <a:ext cx="1942994" cy="20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8675" y="367863"/>
            <a:ext cx="790378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Мы готовим специалистов будущего!</a:t>
            </a:r>
            <a:endParaRPr lang="ru-RU" sz="4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0717" y="1867773"/>
            <a:ext cx="8923283" cy="127482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Университетский колледж на протяжении 50-лет готовит специалистов среднего звена для промышленных предприятий, учреждений и организаций г. Вологды и Вологодской области. Выпускники колледжа востребованы на самых известных машиностроительных предприятиях – партнерах колледжа:</a:t>
            </a:r>
            <a:endParaRPr lang="ru-RU" sz="2400" b="1" cap="sm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29" t="46180" r="8863" b="16298"/>
          <a:stretch>
            <a:fillRect/>
          </a:stretch>
        </p:blipFill>
        <p:spPr bwMode="auto">
          <a:xfrm>
            <a:off x="146278" y="3321392"/>
            <a:ext cx="8724452" cy="32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8675" y="367863"/>
            <a:ext cx="790378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a typeface="+mj-ea"/>
                <a:cs typeface="+mj-cs"/>
              </a:rPr>
              <a:t>Наши рабочие профессии</a:t>
            </a:r>
            <a:endParaRPr lang="ru-RU" sz="4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0717" y="2319716"/>
            <a:ext cx="8923283" cy="226279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В колледже организованы курсы дополнительного профессионального обучения по рабочим профессиям:</a:t>
            </a:r>
          </a:p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 Электросварщик ручной сварки;</a:t>
            </a:r>
          </a:p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-Фрезеровщик; </a:t>
            </a:r>
          </a:p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 Слесарь по ремонту автомобилей; </a:t>
            </a:r>
          </a:p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 Сверловщик;</a:t>
            </a:r>
          </a:p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 Станочник широкого профиля;</a:t>
            </a:r>
          </a:p>
          <a:p>
            <a:pPr>
              <a:buFontTx/>
              <a:buChar char="-"/>
            </a:pP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Слесарь-ремонтник;</a:t>
            </a:r>
          </a:p>
          <a:p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 Токарь.</a:t>
            </a:r>
          </a:p>
        </p:txBody>
      </p:sp>
      <p:pic>
        <p:nvPicPr>
          <p:cNvPr id="5" name="Рисунок 4" descr="Welder-Ic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982" y="4687614"/>
            <a:ext cx="2469154" cy="2170386"/>
          </a:xfrm>
          <a:prstGeom prst="rect">
            <a:avLst/>
          </a:prstGeom>
        </p:spPr>
      </p:pic>
      <p:pic>
        <p:nvPicPr>
          <p:cNvPr id="6" name="Рисунок 5" descr="worker-drilling-drill-stock-illustration-3064329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7013"/>
          <a:stretch>
            <a:fillRect/>
          </a:stretch>
        </p:blipFill>
        <p:spPr>
          <a:xfrm>
            <a:off x="6326345" y="4540468"/>
            <a:ext cx="2486579" cy="2317531"/>
          </a:xfrm>
          <a:prstGeom prst="rect">
            <a:avLst/>
          </a:prstGeom>
        </p:spPr>
      </p:pic>
      <p:pic>
        <p:nvPicPr>
          <p:cNvPr id="7" name="Рисунок 6" descr="4476_preview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5518" y="4216621"/>
            <a:ext cx="3729005" cy="2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0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gCnpNRJoH5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64341"/>
            <a:ext cx="5328592" cy="355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kNpAx7pz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827" y="4290888"/>
            <a:ext cx="3852173" cy="2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8675" y="367863"/>
            <a:ext cx="790378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СТУДЕНЧЕСКАЯ ЖИЗНЬ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в университетском колледже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60685" y="3901525"/>
            <a:ext cx="4032448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Квартирник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«Твое время»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7817" y="1300215"/>
            <a:ext cx="4032448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Посвящение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в студенты!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4" name="Рисунок 13" descr="logotip_ma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676" y="1382109"/>
            <a:ext cx="2273234" cy="23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8675" y="367863"/>
            <a:ext cx="790378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СТУДЕНЧЕСКАЯ ЖИЗНЬ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в университетском колледже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49872" y="3827952"/>
            <a:ext cx="4032448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«АРБУЗНИК» ВоГУ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7817" y="1300215"/>
            <a:ext cx="4032448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Конкурс «Институт года»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" name="Рисунок 14" descr="syd4kyhsN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45" y="1685363"/>
            <a:ext cx="5076056" cy="3382716"/>
          </a:xfrm>
          <a:prstGeom prst="rect">
            <a:avLst/>
          </a:prstGeom>
        </p:spPr>
      </p:pic>
      <p:pic>
        <p:nvPicPr>
          <p:cNvPr id="16" name="Рисунок 15" descr="Ly6bIod8u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295" y="4217959"/>
            <a:ext cx="3750050" cy="2492896"/>
          </a:xfrm>
          <a:prstGeom prst="rect">
            <a:avLst/>
          </a:prstGeom>
        </p:spPr>
      </p:pic>
      <p:pic>
        <p:nvPicPr>
          <p:cNvPr id="18" name="Рисунок 17" descr="logotip_ma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5042" y="1382109"/>
            <a:ext cx="2273234" cy="23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8675" y="367863"/>
            <a:ext cx="790378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СТУДЕНЧЕСКАЯ ЖИЗНЬ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в университетском колледже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11552" y="3848973"/>
            <a:ext cx="4032448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Поездка в музей «</a:t>
            </a:r>
            <a:r>
              <a:rPr kumimoji="0" lang="ru-R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Семенково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»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4340" y="1321235"/>
            <a:ext cx="5338693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Поездка в г. Кострома (Лосеферма)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Рисунок 8" descr="cinOx8bE01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6126" y="4365104"/>
            <a:ext cx="3491838" cy="232834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9788" y="1669034"/>
            <a:ext cx="5218158" cy="390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logotip_ma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6573" y="1382109"/>
            <a:ext cx="2273234" cy="23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8675" y="367863"/>
            <a:ext cx="790378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Все иногородние студенты обеспечены местом в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общежитии!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" name="Рисунок 7" descr="mZkmvhEpJ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703" y="1488593"/>
            <a:ext cx="7567449" cy="50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7654" y="304801"/>
            <a:ext cx="8450318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ea typeface="+mj-ea"/>
                <a:cs typeface="+mj-cs"/>
              </a:rPr>
              <a:t>Уважаемые абитуриенты!</a:t>
            </a:r>
            <a:endParaRPr lang="ru-RU" sz="54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3779" y="6233801"/>
            <a:ext cx="81001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70C0"/>
                </a:solidFill>
                <a:latin typeface="Arial" charset="0"/>
              </a:rPr>
              <a:t>Директор  </a:t>
            </a:r>
            <a:r>
              <a:rPr lang="ru-RU" sz="2500" b="1" dirty="0" smtClean="0">
                <a:solidFill>
                  <a:srgbClr val="0070C0"/>
                </a:solidFill>
                <a:latin typeface="Arial" charset="0"/>
              </a:rPr>
              <a:t>колледжа                              </a:t>
            </a:r>
            <a:r>
              <a:rPr lang="ru-RU" sz="2500" b="1" dirty="0">
                <a:solidFill>
                  <a:srgbClr val="0070C0"/>
                </a:solidFill>
                <a:latin typeface="Arial" charset="0"/>
              </a:rPr>
              <a:t>В.Г. Якимов</a:t>
            </a:r>
          </a:p>
        </p:txBody>
      </p:sp>
      <p:pic>
        <p:nvPicPr>
          <p:cNvPr id="14" name="Picture 4" descr="pod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>
          <a:xfrm>
            <a:off x="4137568" y="6033999"/>
            <a:ext cx="1614273" cy="824001"/>
          </a:xfrm>
          <a:noFill/>
          <a:ln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1143436"/>
            <a:ext cx="925195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500" b="1" dirty="0">
                <a:solidFill>
                  <a:srgbClr val="0070C0"/>
                </a:solidFill>
                <a:latin typeface="Arial" charset="0"/>
              </a:rPr>
              <a:t>Происходящие в стране перемены коснулись и жизни </a:t>
            </a:r>
            <a:r>
              <a:rPr lang="ru-RU" sz="2500" b="1" dirty="0" smtClean="0">
                <a:solidFill>
                  <a:srgbClr val="0070C0"/>
                </a:solidFill>
                <a:latin typeface="Arial" charset="0"/>
              </a:rPr>
              <a:t>Университетского колледжа. </a:t>
            </a:r>
            <a:r>
              <a:rPr lang="ru-RU" sz="2500" b="1" dirty="0">
                <a:solidFill>
                  <a:srgbClr val="0070C0"/>
                </a:solidFill>
                <a:latin typeface="Arial" charset="0"/>
              </a:rPr>
              <a:t>Сегодня мы неотъемлемая часть большого университетского комплекса «Вологодский государственный университет». Одна из приоритетных задач </a:t>
            </a:r>
            <a:r>
              <a:rPr lang="ru-RU" sz="2500" b="1" dirty="0" smtClean="0">
                <a:solidFill>
                  <a:srgbClr val="0070C0"/>
                </a:solidFill>
                <a:latin typeface="Arial" charset="0"/>
              </a:rPr>
              <a:t>колледжа </a:t>
            </a:r>
            <a:r>
              <a:rPr lang="ru-RU" sz="2500" b="1" dirty="0">
                <a:solidFill>
                  <a:srgbClr val="0070C0"/>
                </a:solidFill>
                <a:latin typeface="Arial" charset="0"/>
              </a:rPr>
              <a:t>- построение качественной системы непрерывного образования «школа - </a:t>
            </a:r>
            <a:r>
              <a:rPr lang="ru-RU" sz="2500" b="1" dirty="0" smtClean="0">
                <a:solidFill>
                  <a:srgbClr val="0070C0"/>
                </a:solidFill>
                <a:latin typeface="Arial" charset="0"/>
              </a:rPr>
              <a:t>колледж </a:t>
            </a:r>
            <a:r>
              <a:rPr lang="ru-RU" sz="2500" b="1" dirty="0">
                <a:solidFill>
                  <a:srgbClr val="0070C0"/>
                </a:solidFill>
                <a:latin typeface="Arial" charset="0"/>
              </a:rPr>
              <a:t>- вуз». Все это в конечном итоге позволит не только улучшить уровень подготовки специалистов для различных отраслей экономики города и региона, но и послужит повышению конкурентоспособности нашего учебного заведения на образовательном пространстве</a:t>
            </a:r>
            <a:r>
              <a:rPr lang="ru-RU" sz="2500" b="1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 algn="ctr" eaLnBrk="0" hangingPunct="0"/>
            <a:r>
              <a:rPr lang="ru-RU" sz="2500" b="1" dirty="0" smtClean="0">
                <a:solidFill>
                  <a:srgbClr val="0070C0"/>
                </a:solidFill>
                <a:latin typeface="Arial" charset="0"/>
              </a:rPr>
              <a:t>Поступайте к нам в колледж!</a:t>
            </a:r>
            <a:endParaRPr lang="ru-RU" sz="2500" b="1" dirty="0">
              <a:solidFill>
                <a:srgbClr val="0070C0"/>
              </a:solidFill>
              <a:latin typeface="Arial" charset="0"/>
            </a:endParaRPr>
          </a:p>
          <a:p>
            <a:endParaRPr lang="ru-RU" sz="2300" b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5" name="Picture 5" descr="Pen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>
          <a:xfrm>
            <a:off x="5011105" y="4873413"/>
            <a:ext cx="1283386" cy="164157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-0.00174 -0.00532 -0.00347 -0.01065 -0.00486 -0.01042 C -0.00625 -0.01019 -0.00938 -0.00278 -0.00886 0.00116 C -0.00834 0.00509 -0.00816 0.01157 -0.00174 0.01319 C 0.00469 0.01481 0.01649 0.01759 0.02951 0.01042 C 0.04253 0.00324 0.06597 -0.01644 0.07691 -0.03009 C 0.08784 -0.04375 0.09739 -0.06644 0.09566 -0.07222 C 0.09392 -0.07801 0.07569 -0.07106 0.06666 -0.06528 C 0.05764 -0.05949 0.04653 -0.04468 0.04149 -0.03681 C 0.03646 -0.02894 0.03472 -0.02222 0.03594 -0.01806 C 0.03715 -0.01389 0.04496 -0.01273 0.04878 -0.01204 C 0.0526 -0.01134 0.05729 -0.01458 0.05885 -0.01319 C 0.06041 -0.01181 0.05642 -0.00556 0.05781 -0.00417 C 0.0592 -0.00278 0.06111 -0.00162 0.06771 -0.00486 C 0.0743 -0.0081 0.09062 -0.01759 0.09722 -0.02384 C 0.10382 -0.03009 0.10555 -0.03866 0.10712 -0.04236 C 0.10868 -0.04606 0.1085 -0.04769 0.10677 -0.04606 C 0.10503 -0.04444 0.10121 -0.03958 0.0967 -0.03194 C 0.09219 -0.02431 0.08316 -0.01065 0.07916 -4.07407E-6 C 0.07517 0.01065 0.07257 0.02708 0.07291 0.03264 C 0.07326 0.03819 0.07691 0.03843 0.08125 0.03403 C 0.08559 0.02963 0.09496 0.01412 0.0993 0.00694 C 0.10364 -0.00023 0.10139 -0.0044 0.10677 -0.00903 C 0.11215 -0.01366 0.12621 -0.01829 0.13177 -0.02083 C 0.13732 -0.02338 0.13923 -0.02384 0.14062 -0.02431 " pathEditMode="relative" ptsTypes="aaaaaaaaaaaaaaaaaaaaaa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Специальности </a:t>
            </a:r>
            <a:b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университетского колледжа ВоГУ</a:t>
            </a:r>
            <a:endParaRPr lang="ru-RU" alt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92DC">
                    <a:alpha val="4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ОЧНАЯ ФОРМА ОБУЧЕНИЯ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9903" y="1726324"/>
            <a:ext cx="8734097" cy="4642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15.02.08 Технология машиностроения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15.02.12 Монтаж, техническое обслуживание и ремонт промышленного оборудования (по отраслям)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23.02.03 Техническое обслуживание и ремонт автомобильного транспорта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09.02.07 Информационные системы и программирование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38.02.04 Коммерция (по отраслям)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38.02.01 Экономика и бухгалтерский учет (по отраслям)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40.02.01 Право и организация социального обеспечения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40.02.03 Право и судебное администрирование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49.02.01 Физическая культура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" name="Рисунок 62" descr="logotip_m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4606" y="5581512"/>
            <a:ext cx="1229394" cy="12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Технология машиностроения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На этой специальности вы можете научиться разрабатывать технологический процесс изготовления детали, начиная от выбора материала заготовки до конечных расчетов готового изделия.</a:t>
            </a: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2994872"/>
            <a:ext cx="5178151" cy="3652922"/>
          </a:xfrm>
          <a:prstGeom prst="rect">
            <a:avLst/>
          </a:prstGeom>
        </p:spPr>
      </p:pic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546" y="4813738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Монтаж, техническое обслуживание и ремонт промышленного оборудования (по отраслям)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Поступив учиться на эту специальность, вы научитесь работать на промышленном оборудовании, ремонтировать его, изготавливать детали и многое другое.</a:t>
            </a: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115" y="2995448"/>
            <a:ext cx="5252919" cy="3690195"/>
          </a:xfrm>
          <a:prstGeom prst="rect">
            <a:avLst/>
          </a:prstGeom>
        </p:spPr>
      </p:pic>
      <p:pic>
        <p:nvPicPr>
          <p:cNvPr id="8" name="Рисунок 7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546" y="4813738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Техническое обслуживание и ремонт автомобильного транспорта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Вы изучите внутреннее строение автомобиля и принцип его работы. В интерактивных аудиториях вас обучат правилам дорожного движения! Окончив колледж, вы станете не только квалифицированным специалистом, но и получите багаж знаний и умений, который пригодится вам в жизни!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591" y="3340647"/>
            <a:ext cx="4933051" cy="3517353"/>
          </a:xfrm>
          <a:prstGeom prst="rect">
            <a:avLst/>
          </a:prstGeom>
        </p:spPr>
      </p:pic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546" y="4813738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Информационные системы и программирование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Вы научитесь работать с компьютером, изучите его, овладеете новыми компьютерными программами и выучите языки программирования. Сейчас компьютер есть в каждом доме! Получается, почти каждому из нас требуется специалист, который понимает компьютер и знает о нем все! </a:t>
            </a: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3468403"/>
            <a:ext cx="4636665" cy="3247708"/>
          </a:xfrm>
          <a:prstGeom prst="rect">
            <a:avLst/>
          </a:prstGeom>
        </p:spPr>
      </p:pic>
      <p:pic>
        <p:nvPicPr>
          <p:cNvPr id="8" name="Рисунок 7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546" y="4813738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1752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Коммерция (по отраслям) 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Если ваша мечта – работа в сфере малого и среднего бизнеса, то вам необходимо поступить в на специальность «Коммерция». Ведь развитие именно этого сектора экономики является приоритетным для государства, </a:t>
            </a:r>
            <a:br>
              <a:rPr lang="ru-RU" altLang="ru-R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Вы изучите различные направления коммерческой деятельности и ее формы, приемы честной конкуренции, получите практический опыт разработки бизнес-планов для торговых и производственных предприятий.</a:t>
            </a:r>
            <a:r>
              <a:rPr lang="ru-RU" altLang="ru-RU" sz="1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ru-RU" altLang="ru-RU" sz="1800" b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368" y="3155376"/>
            <a:ext cx="4790241" cy="3389586"/>
          </a:xfrm>
          <a:prstGeom prst="rect">
            <a:avLst/>
          </a:prstGeom>
        </p:spPr>
      </p:pic>
      <p:pic>
        <p:nvPicPr>
          <p:cNvPr id="7" name="Рисунок 6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4546" y="4813738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0" y="211666"/>
            <a:ext cx="8891752" cy="93133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92DC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Экономика и бухгалтерский учет (по отраслям) 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1"/>
          </p:nvPr>
        </p:nvSpPr>
        <p:spPr>
          <a:xfrm>
            <a:off x="562303" y="13512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Преподаватели обучат вас всем тонкостям бухгалтерского учета, вы с интересом изучите особенности аудита и экономики!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Когда вы закончите обучение, вы сможете применить свои знания на деле. Ведь везде нужен такой важный человек, как бухгалтер, экономист, аудитор!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284" y="3697671"/>
            <a:ext cx="4461254" cy="3160329"/>
          </a:xfrm>
          <a:prstGeom prst="rect">
            <a:avLst/>
          </a:prstGeom>
        </p:spPr>
      </p:pic>
      <p:pic>
        <p:nvPicPr>
          <p:cNvPr id="8" name="Рисунок 7" descr="logotip_m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421" y="4818994"/>
            <a:ext cx="1842309" cy="1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476225"/>
      </p:ext>
    </p:extLst>
  </p:cSld>
  <p:clrMapOvr>
    <a:masterClrMapping/>
  </p:clrMapOvr>
  <p:transition spd="med" advTm="1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934</Words>
  <Application>Microsoft Office PowerPoint</Application>
  <PresentationFormat>Экран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Документ Microsoft Office Word</vt:lpstr>
      <vt:lpstr>Университетский  колледж ВоГУ</vt:lpstr>
      <vt:lpstr>Вологодский государственный университет</vt:lpstr>
      <vt:lpstr>Специальности  университетского колледжа ВоГУ</vt:lpstr>
      <vt:lpstr>Технология машиностроения</vt:lpstr>
      <vt:lpstr>Монтаж, техническое обслуживание и ремонт промышленного оборудования (по отраслям)</vt:lpstr>
      <vt:lpstr>Техническое обслуживание и ремонт автомобильного транспорта</vt:lpstr>
      <vt:lpstr>Информационные системы и программирование</vt:lpstr>
      <vt:lpstr>Коммерция (по отраслям) </vt:lpstr>
      <vt:lpstr>Экономика и бухгалтерский учет (по отраслям) </vt:lpstr>
      <vt:lpstr>Право и организация социального обеспечения </vt:lpstr>
      <vt:lpstr>Право и судебное администрирование </vt:lpstr>
      <vt:lpstr>Физическая культура</vt:lpstr>
      <vt:lpstr>Специальности  университетского колледжа ВоГУ</vt:lpstr>
      <vt:lpstr>Преимущества получения образования в университетском колледже ВоГУ</vt:lpstr>
      <vt:lpstr>Система непрерывного юридического образования в Вологодском государственном университете</vt:lpstr>
      <vt:lpstr>Количество мест для приема в Университетский колледж ВоГУ в 2020/2021 уч.году </vt:lpstr>
      <vt:lpstr>Условия приема в университетский колледж</vt:lpstr>
      <vt:lpstr>Проходные баллы аттестата</vt:lpstr>
      <vt:lpstr>Стоимость обучения</vt:lpstr>
      <vt:lpstr>Размеры стипендий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Maksim</cp:lastModifiedBy>
  <cp:revision>57</cp:revision>
  <dcterms:created xsi:type="dcterms:W3CDTF">2019-10-28T08:40:00Z</dcterms:created>
  <dcterms:modified xsi:type="dcterms:W3CDTF">2019-12-10T09:46:40Z</dcterms:modified>
</cp:coreProperties>
</file>